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Roboto Medium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Fira Sans ExtraBold"/>
      <p:bold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RobotoMedium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italic.fntdata"/><Relationship Id="rId25" Type="http://schemas.openxmlformats.org/officeDocument/2006/relationships/font" Target="fonts/RobotoMedium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Roboto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FiraSansExtraBold-boldItalic.fntdata"/><Relationship Id="rId10" Type="http://schemas.openxmlformats.org/officeDocument/2006/relationships/slide" Target="slides/slide5.xml"/><Relationship Id="rId32" Type="http://schemas.openxmlformats.org/officeDocument/2006/relationships/font" Target="fonts/FiraSansExtra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gif>
</file>

<file path=ppt/media/image2.png>
</file>

<file path=ppt/media/image20.gif>
</file>

<file path=ppt/media/image21.png>
</file>

<file path=ppt/media/image22.gif>
</file>

<file path=ppt/media/image23.gif>
</file>

<file path=ppt/media/image24.png>
</file>

<file path=ppt/media/image25.gif>
</file>

<file path=ppt/media/image26.gif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f7cc6b97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f7cc6b97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0e92d63b8_0_2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ge0e92d63b8_0_2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0e92d63b8_0_2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ge0e92d63b8_0_2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0e92d63b8_0_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ge0e92d63b8_0_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0e92d63b8_0_3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e0e92d63b8_0_3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0e92d63b8_0_3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e0e92d63b8_0_3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f7cc6b97c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f7cc6b97c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0e92d63b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e0e92d63b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0e92d63b8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e0e92d63b8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0e92d63b8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e0e92d63b8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0e92d63b8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e0e92d63b8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0e92d63b8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ge0e92d63b8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0e92d63b8_0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ge0e92d63b8_0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0e92d63b8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0e92d63b8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5" Type="http://schemas.openxmlformats.org/officeDocument/2006/relationships/image" Target="../media/image2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19.gif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Relationship Id="rId5" Type="http://schemas.openxmlformats.org/officeDocument/2006/relationships/image" Target="../media/image2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hyperlink" Target="https://uk.wikipedia.org/wiki/%D0%A1%D0%BE%D1%86%D1%96%D0%B0%D0%BB%D1%8C%D0%BD%D0%B0_%D0%B3%D1%80%D1%83%D0%BF%D0%B0" TargetMode="External"/><Relationship Id="rId6" Type="http://schemas.openxmlformats.org/officeDocument/2006/relationships/image" Target="../media/image1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26.gif"/><Relationship Id="rId6" Type="http://schemas.openxmlformats.org/officeDocument/2006/relationships/image" Target="../media/image20.gif"/><Relationship Id="rId7" Type="http://schemas.openxmlformats.org/officeDocument/2006/relationships/image" Target="../media/image23.gif"/><Relationship Id="rId8" Type="http://schemas.openxmlformats.org/officeDocument/2006/relationships/image" Target="../media/image1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 txBox="1"/>
          <p:nvPr/>
        </p:nvSpPr>
        <p:spPr>
          <a:xfrm>
            <a:off x="1172025" y="575975"/>
            <a:ext cx="69183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ЧИ ВСІ ПРОФЕСІЇ ПОТРІБНІ?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 txBox="1"/>
          <p:nvPr/>
        </p:nvSpPr>
        <p:spPr>
          <a:xfrm>
            <a:off x="5375675" y="2006450"/>
            <a:ext cx="3987000" cy="20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НАС ПОМАЛУ ЗАХОПЛЮЮТЬ РОБОТИ((((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descr="T1000 GIFs - Get the best GIF on GIPHY" id="146" name="Google Shape;14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433200"/>
            <a:ext cx="5638475" cy="319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 txBox="1"/>
          <p:nvPr/>
        </p:nvSpPr>
        <p:spPr>
          <a:xfrm>
            <a:off x="1607350" y="575975"/>
            <a:ext cx="6483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ГОЛОВОЮ ЧИ РУКАТИ?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" name="Google Shape;153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6"/>
          <p:cNvSpPr txBox="1"/>
          <p:nvPr/>
        </p:nvSpPr>
        <p:spPr>
          <a:xfrm>
            <a:off x="46875" y="1506875"/>
            <a:ext cx="44403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rgbClr val="F1C232"/>
                </a:highlight>
              </a:rPr>
              <a:t>РОБОТА РУКАМИ</a:t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rgbClr val="F1C232"/>
                </a:highlight>
              </a:rPr>
              <a:t>ТЕХНІЧНА РОБОТА</a:t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rgbClr val="F1C232"/>
                </a:highlight>
              </a:rPr>
              <a:t>БУДІВЕЛЬНИК</a:t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lt2"/>
                </a:solidFill>
                <a:highlight>
                  <a:schemeClr val="lt1"/>
                </a:highlight>
              </a:rPr>
              <a:t>ВАШІ ВАРІАНТИ</a:t>
            </a:r>
            <a:endParaRPr b="1" sz="220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</p:txBody>
      </p:sp>
      <p:sp>
        <p:nvSpPr>
          <p:cNvPr id="155" name="Google Shape;155;p26"/>
          <p:cNvSpPr txBox="1"/>
          <p:nvPr/>
        </p:nvSpPr>
        <p:spPr>
          <a:xfrm>
            <a:off x="4572000" y="1506875"/>
            <a:ext cx="46194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chemeClr val="dk1"/>
                </a:highlight>
              </a:rPr>
              <a:t>РОБОТА ГОЛОВОЮ</a:t>
            </a:r>
            <a:endParaRPr b="1" sz="22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chemeClr val="dk1"/>
                </a:highlight>
              </a:rPr>
              <a:t>КРЕАТИВНА РОБОТА</a:t>
            </a:r>
            <a:endParaRPr b="1" sz="22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chemeClr val="dk1"/>
                </a:highlight>
              </a:rPr>
              <a:t>ДИЗАЙНЕР</a:t>
            </a:r>
            <a:endParaRPr b="1" sz="22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200">
                <a:solidFill>
                  <a:schemeClr val="lt2"/>
                </a:solidFill>
                <a:highlight>
                  <a:schemeClr val="lt1"/>
                </a:highlight>
              </a:rPr>
              <a:t>ВАШІ ВАРІАНТИ</a:t>
            </a:r>
            <a:endParaRPr b="1" sz="2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7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here GIFs | Tenor" id="161" name="Google Shape;16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6750" y="1332800"/>
            <a:ext cx="5406900" cy="2690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 txBox="1"/>
          <p:nvPr/>
        </p:nvSpPr>
        <p:spPr>
          <a:xfrm>
            <a:off x="40175" y="1460000"/>
            <a:ext cx="5406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200">
                <a:solidFill>
                  <a:schemeClr val="lt1"/>
                </a:solidFill>
                <a:highlight>
                  <a:srgbClr val="F1C232"/>
                </a:highlight>
              </a:rPr>
              <a:t>ПРИ ВИБОРІ РОБОТИ ВАЖЛИВІ БАГАТО ФАКТОРІВ:</a:t>
            </a:r>
            <a:endParaRPr b="1" sz="22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rgbClr val="F1C232"/>
                </a:solidFill>
                <a:highlight>
                  <a:schemeClr val="dk1"/>
                </a:highlight>
              </a:rPr>
              <a:t>оплата</a:t>
            </a:r>
            <a:endParaRPr sz="28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rgbClr val="F1C232"/>
                </a:solidFill>
                <a:highlight>
                  <a:schemeClr val="dk1"/>
                </a:highlight>
              </a:rPr>
              <a:t>актуальність</a:t>
            </a:r>
            <a:endParaRPr sz="28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rgbClr val="F1C232"/>
                </a:solidFill>
                <a:highlight>
                  <a:schemeClr val="dk1"/>
                </a:highlight>
              </a:rPr>
              <a:t>колектив</a:t>
            </a:r>
            <a:endParaRPr sz="28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rgbClr val="F1C232"/>
                </a:solidFill>
                <a:highlight>
                  <a:schemeClr val="dk1"/>
                </a:highlight>
              </a:rPr>
              <a:t>перспектива розвитку</a:t>
            </a:r>
            <a:endParaRPr b="1" sz="4200">
              <a:solidFill>
                <a:srgbClr val="F1C232"/>
              </a:solidFill>
              <a:highlight>
                <a:schemeClr val="dk1"/>
              </a:highlight>
            </a:endParaRPr>
          </a:p>
        </p:txBody>
      </p:sp>
      <p:sp>
        <p:nvSpPr>
          <p:cNvPr id="164" name="Google Shape;164;p27"/>
          <p:cNvSpPr txBox="1"/>
          <p:nvPr/>
        </p:nvSpPr>
        <p:spPr>
          <a:xfrm>
            <a:off x="1692750" y="338138"/>
            <a:ext cx="4924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</a:rPr>
              <a:t>КУДИ ДИВИТИСЬ?</a:t>
            </a:r>
            <a:endParaRPr b="1" sz="29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 txBox="1"/>
          <p:nvPr/>
        </p:nvSpPr>
        <p:spPr>
          <a:xfrm>
            <a:off x="1151925" y="575975"/>
            <a:ext cx="69384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ЗА НАС ВЖЕ ВСЕ ПРИДУМАЛИ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1" name="Google Shape;17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8"/>
          <p:cNvSpPr txBox="1"/>
          <p:nvPr/>
        </p:nvSpPr>
        <p:spPr>
          <a:xfrm>
            <a:off x="984500" y="1513575"/>
            <a:ext cx="7353600" cy="31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rgbClr val="F1C232"/>
                </a:solidFill>
                <a:highlight>
                  <a:schemeClr val="dk1"/>
                </a:highlight>
              </a:rPr>
              <a:t>ІСНУЄ СПИСОК (НЕ ОДИН) ЯК ПОВОДИТИСЬ ТАК, ЩОБ ВИКЛИКАТИ В ЛЮДЕЙ СИМПАТІЮ ТА ПОЗИТИВНІ ЕМОЦІЇ. ЦЕЙ СПИСОК НАЗИВАЄТЬСЯ </a:t>
            </a:r>
            <a:endParaRPr b="1" sz="16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900">
                <a:solidFill>
                  <a:schemeClr val="lt1"/>
                </a:solidFill>
                <a:highlight>
                  <a:schemeClr val="dk1"/>
                </a:highlight>
              </a:rPr>
              <a:t>ЕТИКЕТ</a:t>
            </a:r>
            <a:endParaRPr b="1" sz="49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9"/>
          <p:cNvSpPr txBox="1"/>
          <p:nvPr/>
        </p:nvSpPr>
        <p:spPr>
          <a:xfrm>
            <a:off x="609600" y="704288"/>
            <a:ext cx="71139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1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KAHOOOOOOOOOOOT</a:t>
            </a:r>
            <a:endParaRPr b="1" sz="31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9" name="Google Shape;179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ahoot: приложение для создания образовательных тестов, игр и викторин" id="180" name="Google Shape;18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75" y="1399699"/>
            <a:ext cx="5834076" cy="328167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9"/>
          <p:cNvSpPr txBox="1"/>
          <p:nvPr/>
        </p:nvSpPr>
        <p:spPr>
          <a:xfrm>
            <a:off x="5351125" y="2571750"/>
            <a:ext cx="3984900" cy="3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200">
                <a:solidFill>
                  <a:schemeClr val="lt1"/>
                </a:solidFill>
                <a:highlight>
                  <a:srgbClr val="F1C232"/>
                </a:highlight>
              </a:rPr>
              <a:t>ПРИГОТУЙТЕСЯ</a:t>
            </a:r>
            <a:endParaRPr b="1" sz="32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lang="uk" sz="30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5: </a:t>
            </a:r>
            <a:r>
              <a:rPr lang="uk" sz="28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ВІДНОШЕННЯ ДО СЕБЕ</a:t>
            </a:r>
            <a:endParaRPr b="0" i="0" sz="28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Закріплення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 txBox="1"/>
          <p:nvPr/>
        </p:nvSpPr>
        <p:spPr>
          <a:xfrm>
            <a:off x="2163225" y="575975"/>
            <a:ext cx="59271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ОСОБИСТІСТЬ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/>
        </p:nvSpPr>
        <p:spPr>
          <a:xfrm>
            <a:off x="5020725" y="1861850"/>
            <a:ext cx="3987000" cy="22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  <a:t>НАС </a:t>
            </a:r>
            <a:endParaRPr b="1"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100">
                <a:solidFill>
                  <a:schemeClr val="dk1"/>
                </a:solidFill>
                <a:highlight>
                  <a:srgbClr val="FFFFFF"/>
                </a:highlight>
              </a:rPr>
              <a:t>7 674 000 000</a:t>
            </a:r>
            <a:endParaRPr b="1" sz="4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  <a:t>АЛЕ </a:t>
            </a:r>
            <a:r>
              <a:rPr b="1" lang="uk" sz="2200">
                <a:solidFill>
                  <a:schemeClr val="dk1"/>
                </a:solidFill>
                <a:highlight>
                  <a:srgbClr val="F1C232"/>
                </a:highlight>
              </a:rPr>
              <a:t>ТИ</a:t>
            </a:r>
            <a: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  <a:t> УНІКАЛЬНИЙ</a:t>
            </a:r>
            <a:endParaRPr b="1" sz="2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descr="Multiple Personality GIFs - Get the best GIF on GIPHY" id="79" name="Google Shape;7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700" y="1194875"/>
            <a:ext cx="3542850" cy="354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/>
        </p:nvSpPr>
        <p:spPr>
          <a:xfrm>
            <a:off x="2022575" y="575975"/>
            <a:ext cx="60678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S  WOT???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4875600" y="1533675"/>
            <a:ext cx="4132200" cy="28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rgbClr val="F1C232"/>
                </a:highlight>
              </a:rPr>
              <a:t>ТАБЛИЧКА, ЯКА НАГЛЯДНО ДЕМОНСТРУЄ ТОБІ ВСЕ, ЩО ТИ ВМІЄШ, ЧОГО ТРЕБА  НАВЧИТИСЯ, ЧОГО МОЖЕШ ДОСЯГТИ  ТА ЧОГО ПОТРІБНО ОСТЕРІГАТИСЯ</a:t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</p:txBody>
      </p:sp>
      <p:pic>
        <p:nvPicPr>
          <p:cNvPr descr="SWOT-анализ с примерами: Что это и как составить | Блог eSputnik" id="88" name="Google Shape;8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675" y="1348900"/>
            <a:ext cx="4105274" cy="337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time de Soi GIF / Self Esteem by Marylore Seecharan | www.marylore.com | # selfesteem #estimedesoi #illustration #gif | Ilustrações" id="93" name="Google Shape;9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1125" y="1085025"/>
            <a:ext cx="3944625" cy="394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0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/>
        </p:nvSpPr>
        <p:spPr>
          <a:xfrm>
            <a:off x="-107175" y="428625"/>
            <a:ext cx="88962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1C232"/>
                </a:solidFill>
                <a:highlight>
                  <a:srgbClr val="000000"/>
                </a:highlight>
                <a:latin typeface="Roboto"/>
                <a:ea typeface="Roboto"/>
                <a:cs typeface="Roboto"/>
                <a:sym typeface="Roboto"/>
              </a:rPr>
              <a:t>ЯК ВИ СЕБЕ ОЦІНЮЄТЕ?</a:t>
            </a:r>
            <a:endParaRPr b="1" sz="6000">
              <a:solidFill>
                <a:schemeClr val="dk1"/>
              </a:solidFill>
              <a:highlight>
                <a:srgbClr val="00000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7" name="Google Shape;97;p20"/>
          <p:cNvSpPr txBox="1"/>
          <p:nvPr/>
        </p:nvSpPr>
        <p:spPr>
          <a:xfrm>
            <a:off x="45225" y="1225600"/>
            <a:ext cx="5406300" cy="37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FFFFF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САМООЦІНКА</a:t>
            </a:r>
            <a:endParaRPr b="1" sz="3300">
              <a:solidFill>
                <a:srgbClr val="FFFFFF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1C23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чому від неї так багато залежить?</a:t>
            </a:r>
            <a:endParaRPr b="1" sz="33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1C23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як її підвищити???</a:t>
            </a:r>
            <a:endParaRPr b="1" sz="33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1C23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чому забагато теж не добре????</a:t>
            </a:r>
            <a:endParaRPr b="1" sz="33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/>
          <p:nvPr/>
        </p:nvSpPr>
        <p:spPr>
          <a:xfrm>
            <a:off x="4746100" y="1413125"/>
            <a:ext cx="4545300" cy="3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</a:rPr>
              <a:t>РОБИТИ КОМПЛІМЕНТИ</a:t>
            </a:r>
            <a:endParaRPr b="1" sz="24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chemeClr val="dk1"/>
                </a:solidFill>
                <a:highlight>
                  <a:schemeClr val="lt1"/>
                </a:highlight>
              </a:rPr>
              <a:t>ВПЕВНЕНО</a:t>
            </a:r>
            <a:endParaRPr b="1"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chemeClr val="dk1"/>
                </a:solidFill>
                <a:highlight>
                  <a:schemeClr val="lt1"/>
                </a:highlight>
              </a:rPr>
              <a:t>ПО СУТІ</a:t>
            </a:r>
            <a:endParaRPr b="1"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chemeClr val="dk1"/>
                </a:solidFill>
                <a:highlight>
                  <a:schemeClr val="lt1"/>
                </a:highlight>
              </a:rPr>
              <a:t>ЯК КОМУСЬ, ТАК І СОБІ</a:t>
            </a:r>
            <a:endParaRPr b="1"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</a:rPr>
              <a:t>ПРИЙМАТИ КОМПЛІМЕНТИ</a:t>
            </a:r>
            <a:endParaRPr b="1" sz="24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rgbClr val="FF0000"/>
                </a:solidFill>
                <a:highlight>
                  <a:schemeClr val="lt1"/>
                </a:highlight>
              </a:rPr>
              <a:t>Я ЦЕ ІТАК ЗНАВ</a:t>
            </a:r>
            <a:endParaRPr b="1" sz="1500">
              <a:solidFill>
                <a:srgbClr val="FF0000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rgbClr val="FF0000"/>
                </a:solidFill>
                <a:highlight>
                  <a:schemeClr val="lt1"/>
                </a:highlight>
              </a:rPr>
              <a:t>ТА ПЕРЕСТАНЬ, ЗОВСІМ НІ</a:t>
            </a:r>
            <a:endParaRPr b="1" sz="1500">
              <a:solidFill>
                <a:srgbClr val="FF0000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rgbClr val="38761D"/>
                </a:solidFill>
                <a:highlight>
                  <a:schemeClr val="lt1"/>
                </a:highlight>
              </a:rPr>
              <a:t>ДЯКУЮ, МЕНІ ДУЖЕ ПРИЄМНО</a:t>
            </a:r>
            <a:endParaRPr b="1" sz="1500">
              <a:solidFill>
                <a:srgbClr val="38761D"/>
              </a:solidFill>
              <a:highlight>
                <a:schemeClr val="lt1"/>
              </a:highlight>
            </a:endParaRPr>
          </a:p>
        </p:txBody>
      </p:sp>
      <p:pic>
        <p:nvPicPr>
          <p:cNvPr descr="White people compliments GIF - Find on GIFER" id="105" name="Google Shape;10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466700"/>
            <a:ext cx="4572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2589600" y="498575"/>
            <a:ext cx="39648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КОМПЛІМЕНТИ</a:t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/>
        </p:nvSpPr>
        <p:spPr>
          <a:xfrm>
            <a:off x="0" y="522375"/>
            <a:ext cx="9144000" cy="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000">
                <a:solidFill>
                  <a:schemeClr val="dk1"/>
                </a:solidFill>
                <a:highlight>
                  <a:srgbClr val="F1C232"/>
                </a:highlight>
              </a:rPr>
              <a:t>EGO</a:t>
            </a:r>
            <a:r>
              <a:rPr b="1" lang="uk" sz="3000">
                <a:solidFill>
                  <a:srgbClr val="F1C232"/>
                </a:solidFill>
                <a:highlight>
                  <a:schemeClr val="dk1"/>
                </a:highlight>
              </a:rPr>
              <a:t>ЇЗМ</a:t>
            </a:r>
            <a:endParaRPr b="1" sz="3000">
              <a:solidFill>
                <a:srgbClr val="F1C232"/>
              </a:solidFill>
              <a:highlight>
                <a:schemeClr val="dk1"/>
              </a:highlight>
            </a:endParaRPr>
          </a:p>
        </p:txBody>
      </p:sp>
      <p:sp>
        <p:nvSpPr>
          <p:cNvPr id="114" name="Google Shape;114;p22"/>
          <p:cNvSpPr txBox="1"/>
          <p:nvPr/>
        </p:nvSpPr>
        <p:spPr>
          <a:xfrm>
            <a:off x="4701475" y="1540375"/>
            <a:ext cx="4442400" cy="3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Егоїзм</a:t>
            </a:r>
            <a:r>
              <a:rPr b="1" lang="uk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- ціннісна орієнтація людини, етносу чи держави, що характеризується переважанням в її життєдіяльності корисливих особистих інтересів і потреб стосовно інтересів інших людей і </a:t>
            </a:r>
            <a:r>
              <a:rPr b="1" lang="uk" sz="16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соціальних груп</a:t>
            </a:r>
            <a:endParaRPr b="1"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Нарцисизм</a:t>
            </a:r>
            <a:r>
              <a:rPr b="1" lang="uk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- властивість характеру, що полягає в надмірній самозакоханості і завищеній самооцінці - грандіозності, яка в більшості випадків не відповідає дійсності</a:t>
            </a:r>
            <a:r>
              <a:rPr b="1" lang="uk" sz="11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1" sz="11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Dont Care GIFs - Get the best GIF on GIPHY" id="115" name="Google Shape;11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750" y="1098375"/>
            <a:ext cx="4572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>
            <a:off x="2163225" y="575975"/>
            <a:ext cx="59271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TEMPER</a:t>
            </a:r>
            <a:r>
              <a:rPr b="1" lang="uk" sz="35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АМЕНТ</a:t>
            </a:r>
            <a:endParaRPr b="1" sz="350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Google Shape;122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3"/>
          <p:cNvSpPr txBox="1"/>
          <p:nvPr/>
        </p:nvSpPr>
        <p:spPr>
          <a:xfrm>
            <a:off x="5020725" y="1861850"/>
            <a:ext cx="3987000" cy="22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lt1"/>
                </a:solidFill>
                <a:highlight>
                  <a:srgbClr val="F1C232"/>
                </a:highlight>
              </a:rPr>
              <a:t>TEMPER-ХАРАКТЕР</a:t>
            </a:r>
            <a:endParaRPr b="1" sz="22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lt1"/>
                </a:solidFill>
                <a:highlight>
                  <a:srgbClr val="F1C232"/>
                </a:highlight>
              </a:rPr>
              <a:t>ЩО ОЗНАЧАЄ Я ОДИН З ЧОТИРЬОХ????</a:t>
            </a:r>
            <a:endParaRPr b="1" sz="22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  <p:pic>
        <p:nvPicPr>
          <p:cNvPr descr="So Gorgeous But So Sad GIFs - Get the best GIF on GIPHY" id="124" name="Google Shape;124;p23"/>
          <p:cNvPicPr preferRelativeResize="0"/>
          <p:nvPr/>
        </p:nvPicPr>
        <p:blipFill rotWithShape="1">
          <a:blip r:embed="rId5">
            <a:alphaModFix/>
          </a:blip>
          <a:srcRect b="7145" l="0" r="0" t="9859"/>
          <a:stretch/>
        </p:blipFill>
        <p:spPr>
          <a:xfrm>
            <a:off x="2647169" y="3025076"/>
            <a:ext cx="2061006" cy="16094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appy гифки, анимированные GIF изображения happy - скачать гиф картинки на  GIFER" id="125" name="Google Shape;12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9900" y="3025076"/>
            <a:ext cx="2096203" cy="16094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Гифка как сумасшедший гиф картинка, скачать анимированный gif на GIFER" id="126" name="Google Shape;126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66103" y="1447200"/>
            <a:ext cx="2023138" cy="15778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Новость про Майкла | Romance Club (Клуб Романтики) Amino" id="127" name="Google Shape;127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9900" y="1447201"/>
            <a:ext cx="2096203" cy="15778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 txBox="1"/>
          <p:nvPr/>
        </p:nvSpPr>
        <p:spPr>
          <a:xfrm>
            <a:off x="1138525" y="1116575"/>
            <a:ext cx="36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ФЛЕГМАТИК                     ХОЛЕРИК</a:t>
            </a:r>
            <a:endParaRPr/>
          </a:p>
        </p:txBody>
      </p:sp>
      <p:sp>
        <p:nvSpPr>
          <p:cNvPr id="129" name="Google Shape;129;p23"/>
          <p:cNvSpPr txBox="1"/>
          <p:nvPr/>
        </p:nvSpPr>
        <p:spPr>
          <a:xfrm>
            <a:off x="848900" y="4634525"/>
            <a:ext cx="36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САНГВІНІК                       МЕЛАНХОЛІК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4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2491375"/>
            <a:ext cx="85206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555"/>
              <a:buFont typeface="Arial"/>
              <a:buNone/>
            </a:pPr>
            <a:r>
              <a:rPr b="1" lang="uk" sz="3600">
                <a:solidFill>
                  <a:srgbClr val="FFFFFF"/>
                </a:solidFill>
                <a:highlight>
                  <a:srgbClr val="000000"/>
                </a:highlight>
                <a:latin typeface="Montserrat"/>
                <a:ea typeface="Montserrat"/>
                <a:cs typeface="Montserrat"/>
                <a:sym typeface="Montserrat"/>
              </a:rPr>
              <a:t>МАЙТЕ НА ОЗБРОЄННІ</a:t>
            </a:r>
            <a:br>
              <a:rPr b="1" lang="uk" sz="3600">
                <a:solidFill>
                  <a:srgbClr val="FFFFFF"/>
                </a:solidFill>
                <a:highlight>
                  <a:srgbClr val="000000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br>
              <a:rPr b="1" lang="uk" sz="3600">
                <a:solidFill>
                  <a:srgbClr val="FFFFFF"/>
                </a:solidFill>
                <a:highlight>
                  <a:srgbClr val="000000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uk" sz="3600">
                <a:solidFill>
                  <a:srgbClr val="FFFFFF"/>
                </a:solidFill>
                <a:highlight>
                  <a:srgbClr val="000000"/>
                </a:highlight>
                <a:latin typeface="Montserrat"/>
                <a:ea typeface="Montserrat"/>
                <a:cs typeface="Montserrat"/>
                <a:sym typeface="Montserrat"/>
              </a:rPr>
              <a:t>ФІШЕЧКИ, ТАРГАНИ, ІСТОРІЇ</a:t>
            </a:r>
            <a:endParaRPr sz="360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  <p:pic>
        <p:nvPicPr>
          <p:cNvPr id="136" name="Google Shape;136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4"/>
          <p:cNvSpPr txBox="1"/>
          <p:nvPr/>
        </p:nvSpPr>
        <p:spPr>
          <a:xfrm>
            <a:off x="1313850" y="1185425"/>
            <a:ext cx="65163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900">
                <a:solidFill>
                  <a:schemeClr val="lt1"/>
                </a:solidFill>
                <a:highlight>
                  <a:srgbClr val="F1C232"/>
                </a:highlight>
              </a:rPr>
              <a:t>САМОПРЕЗЕНТАЦІЯ</a:t>
            </a:r>
            <a:endParaRPr b="1" sz="49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